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9" r:id="rId3"/>
    <p:sldId id="260" r:id="rId4"/>
    <p:sldId id="261" r:id="rId5"/>
    <p:sldId id="262" r:id="rId6"/>
    <p:sldId id="263" r:id="rId7"/>
    <p:sldId id="264" r:id="rId8"/>
    <p:sldId id="265" r:id="rId9"/>
    <p:sldId id="266" r:id="rId10"/>
    <p:sldId id="272" r:id="rId11"/>
    <p:sldId id="267" r:id="rId12"/>
    <p:sldId id="268" r:id="rId13"/>
    <p:sldId id="273" r:id="rId14"/>
    <p:sldId id="270" r:id="rId15"/>
    <p:sldId id="271" r:id="rId16"/>
    <p:sldId id="274" r:id="rId17"/>
    <p:sldId id="275" r:id="rId18"/>
    <p:sldId id="276" r:id="rId19"/>
    <p:sldId id="269"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sorterViewPr>
    <p:cViewPr>
      <p:scale>
        <a:sx n="114" d="100"/>
        <a:sy n="114" d="100"/>
      </p:scale>
      <p:origin x="0" y="-29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C9886B-59C9-4AD2-8C6D-6EFCCB610B5E}" type="datetimeFigureOut">
              <a:rPr lang="it-IT" smtClean="0"/>
              <a:t>20/03/2024</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DEB00A-61A3-46C2-A75E-B9777CB711C2}" type="slidenum">
              <a:rPr lang="it-IT" smtClean="0"/>
              <a:t>‹N›</a:t>
            </a:fld>
            <a:endParaRPr lang="it-IT" dirty="0"/>
          </a:p>
        </p:txBody>
      </p:sp>
    </p:spTree>
    <p:extLst>
      <p:ext uri="{BB962C8B-B14F-4D97-AF65-F5344CB8AC3E}">
        <p14:creationId xmlns:p14="http://schemas.microsoft.com/office/powerpoint/2010/main" val="1828647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2DEB00A-61A3-46C2-A75E-B9777CB711C2}" type="slidenum">
              <a:rPr lang="it-IT" smtClean="0"/>
              <a:t>8</a:t>
            </a:fld>
            <a:endParaRPr lang="it-IT"/>
          </a:p>
        </p:txBody>
      </p:sp>
    </p:spTree>
    <p:extLst>
      <p:ext uri="{BB962C8B-B14F-4D97-AF65-F5344CB8AC3E}">
        <p14:creationId xmlns:p14="http://schemas.microsoft.com/office/powerpoint/2010/main" val="2758453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2DEB00A-61A3-46C2-A75E-B9777CB711C2}" type="slidenum">
              <a:rPr lang="it-IT" smtClean="0"/>
              <a:t>12</a:t>
            </a:fld>
            <a:endParaRPr lang="it-IT" dirty="0"/>
          </a:p>
        </p:txBody>
      </p:sp>
    </p:spTree>
    <p:extLst>
      <p:ext uri="{BB962C8B-B14F-4D97-AF65-F5344CB8AC3E}">
        <p14:creationId xmlns:p14="http://schemas.microsoft.com/office/powerpoint/2010/main" val="401759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2DEB00A-61A3-46C2-A75E-B9777CB711C2}" type="slidenum">
              <a:rPr lang="it-IT" smtClean="0"/>
              <a:t>15</a:t>
            </a:fld>
            <a:endParaRPr lang="it-IT" dirty="0"/>
          </a:p>
        </p:txBody>
      </p:sp>
    </p:spTree>
    <p:extLst>
      <p:ext uri="{BB962C8B-B14F-4D97-AF65-F5344CB8AC3E}">
        <p14:creationId xmlns:p14="http://schemas.microsoft.com/office/powerpoint/2010/main" val="3566646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23C3FD7-70EA-4169-ABB2-C30764E87F0B}" type="datetimeFigureOut">
              <a:rPr lang="it-IT" smtClean="0"/>
              <a:t>20/03/2024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FDDEB43-1EEC-46AC-B459-2FCABE1DF256}" type="slidenum">
              <a:rPr lang="it-IT" smtClean="0"/>
              <a:t>‹N›</a:t>
            </a:fld>
            <a:endParaRPr lang="it-IT" dirty="0"/>
          </a:p>
        </p:txBody>
      </p:sp>
    </p:spTree>
    <p:extLst>
      <p:ext uri="{BB962C8B-B14F-4D97-AF65-F5344CB8AC3E}">
        <p14:creationId xmlns:p14="http://schemas.microsoft.com/office/powerpoint/2010/main" val="3063116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23C3FD7-70EA-4169-ABB2-C30764E87F0B}" type="datetimeFigureOut">
              <a:rPr lang="it-IT" smtClean="0"/>
              <a:t>20/03/2024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FDDEB43-1EEC-46AC-B459-2FCABE1DF256}" type="slidenum">
              <a:rPr lang="it-IT" smtClean="0"/>
              <a:t>‹N›</a:t>
            </a:fld>
            <a:endParaRPr lang="it-IT" dirty="0"/>
          </a:p>
        </p:txBody>
      </p:sp>
    </p:spTree>
    <p:extLst>
      <p:ext uri="{BB962C8B-B14F-4D97-AF65-F5344CB8AC3E}">
        <p14:creationId xmlns:p14="http://schemas.microsoft.com/office/powerpoint/2010/main" val="421231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23C3FD7-70EA-4169-ABB2-C30764E87F0B}" type="datetimeFigureOut">
              <a:rPr lang="it-IT" smtClean="0"/>
              <a:t>20/03/2024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FDDEB43-1EEC-46AC-B459-2FCABE1DF256}" type="slidenum">
              <a:rPr lang="it-IT" smtClean="0"/>
              <a:t>‹N›</a:t>
            </a:fld>
            <a:endParaRPr lang="it-IT" dirty="0"/>
          </a:p>
        </p:txBody>
      </p:sp>
    </p:spTree>
    <p:extLst>
      <p:ext uri="{BB962C8B-B14F-4D97-AF65-F5344CB8AC3E}">
        <p14:creationId xmlns:p14="http://schemas.microsoft.com/office/powerpoint/2010/main" val="3041560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23C3FD7-70EA-4169-ABB2-C30764E87F0B}" type="datetimeFigureOut">
              <a:rPr lang="it-IT" smtClean="0"/>
              <a:t>20/03/2024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FDDEB43-1EEC-46AC-B459-2FCABE1DF256}" type="slidenum">
              <a:rPr lang="it-IT" smtClean="0"/>
              <a:t>‹N›</a:t>
            </a:fld>
            <a:endParaRPr lang="it-IT" dirty="0"/>
          </a:p>
        </p:txBody>
      </p:sp>
    </p:spTree>
    <p:extLst>
      <p:ext uri="{BB962C8B-B14F-4D97-AF65-F5344CB8AC3E}">
        <p14:creationId xmlns:p14="http://schemas.microsoft.com/office/powerpoint/2010/main" val="2094976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23C3FD7-70EA-4169-ABB2-C30764E87F0B}" type="datetimeFigureOut">
              <a:rPr lang="it-IT" smtClean="0"/>
              <a:t>20/03/2024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FDDEB43-1EEC-46AC-B459-2FCABE1DF256}" type="slidenum">
              <a:rPr lang="it-IT" smtClean="0"/>
              <a:t>‹N›</a:t>
            </a:fld>
            <a:endParaRPr lang="it-IT" dirty="0"/>
          </a:p>
        </p:txBody>
      </p:sp>
    </p:spTree>
    <p:extLst>
      <p:ext uri="{BB962C8B-B14F-4D97-AF65-F5344CB8AC3E}">
        <p14:creationId xmlns:p14="http://schemas.microsoft.com/office/powerpoint/2010/main" val="2632023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23C3FD7-70EA-4169-ABB2-C30764E87F0B}" type="datetimeFigureOut">
              <a:rPr lang="it-IT" smtClean="0"/>
              <a:t>20/03/2024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EFDDEB43-1EEC-46AC-B459-2FCABE1DF256}" type="slidenum">
              <a:rPr lang="it-IT" smtClean="0"/>
              <a:t>‹N›</a:t>
            </a:fld>
            <a:endParaRPr lang="it-IT" dirty="0"/>
          </a:p>
        </p:txBody>
      </p:sp>
    </p:spTree>
    <p:extLst>
      <p:ext uri="{BB962C8B-B14F-4D97-AF65-F5344CB8AC3E}">
        <p14:creationId xmlns:p14="http://schemas.microsoft.com/office/powerpoint/2010/main" val="2180037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23C3FD7-70EA-4169-ABB2-C30764E87F0B}" type="datetimeFigureOut">
              <a:rPr lang="it-IT" smtClean="0"/>
              <a:t>20/03/2024</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EFDDEB43-1EEC-46AC-B459-2FCABE1DF256}" type="slidenum">
              <a:rPr lang="it-IT" smtClean="0"/>
              <a:t>‹N›</a:t>
            </a:fld>
            <a:endParaRPr lang="it-IT" dirty="0"/>
          </a:p>
        </p:txBody>
      </p:sp>
    </p:spTree>
    <p:extLst>
      <p:ext uri="{BB962C8B-B14F-4D97-AF65-F5344CB8AC3E}">
        <p14:creationId xmlns:p14="http://schemas.microsoft.com/office/powerpoint/2010/main" val="3022386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23C3FD7-70EA-4169-ABB2-C30764E87F0B}" type="datetimeFigureOut">
              <a:rPr lang="it-IT" smtClean="0"/>
              <a:t>20/03/2024</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FDDEB43-1EEC-46AC-B459-2FCABE1DF256}" type="slidenum">
              <a:rPr lang="it-IT" smtClean="0"/>
              <a:t>‹N›</a:t>
            </a:fld>
            <a:endParaRPr lang="it-IT" dirty="0"/>
          </a:p>
        </p:txBody>
      </p:sp>
    </p:spTree>
    <p:extLst>
      <p:ext uri="{BB962C8B-B14F-4D97-AF65-F5344CB8AC3E}">
        <p14:creationId xmlns:p14="http://schemas.microsoft.com/office/powerpoint/2010/main" val="2069037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23C3FD7-70EA-4169-ABB2-C30764E87F0B}" type="datetimeFigureOut">
              <a:rPr lang="it-IT" smtClean="0"/>
              <a:t>20/03/2024</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EFDDEB43-1EEC-46AC-B459-2FCABE1DF256}" type="slidenum">
              <a:rPr lang="it-IT" smtClean="0"/>
              <a:t>‹N›</a:t>
            </a:fld>
            <a:endParaRPr lang="it-IT" dirty="0"/>
          </a:p>
        </p:txBody>
      </p:sp>
    </p:spTree>
    <p:extLst>
      <p:ext uri="{BB962C8B-B14F-4D97-AF65-F5344CB8AC3E}">
        <p14:creationId xmlns:p14="http://schemas.microsoft.com/office/powerpoint/2010/main" val="1705902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23C3FD7-70EA-4169-ABB2-C30764E87F0B}" type="datetimeFigureOut">
              <a:rPr lang="it-IT" smtClean="0"/>
              <a:t>20/03/2024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EFDDEB43-1EEC-46AC-B459-2FCABE1DF256}" type="slidenum">
              <a:rPr lang="it-IT" smtClean="0"/>
              <a:t>‹N›</a:t>
            </a:fld>
            <a:endParaRPr lang="it-IT" dirty="0"/>
          </a:p>
        </p:txBody>
      </p:sp>
    </p:spTree>
    <p:extLst>
      <p:ext uri="{BB962C8B-B14F-4D97-AF65-F5344CB8AC3E}">
        <p14:creationId xmlns:p14="http://schemas.microsoft.com/office/powerpoint/2010/main" val="181866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23C3FD7-70EA-4169-ABB2-C30764E87F0B}" type="datetimeFigureOut">
              <a:rPr lang="it-IT" smtClean="0"/>
              <a:t>20/03/2024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EFDDEB43-1EEC-46AC-B459-2FCABE1DF256}" type="slidenum">
              <a:rPr lang="it-IT" smtClean="0"/>
              <a:t>‹N›</a:t>
            </a:fld>
            <a:endParaRPr lang="it-IT" dirty="0"/>
          </a:p>
        </p:txBody>
      </p:sp>
    </p:spTree>
    <p:extLst>
      <p:ext uri="{BB962C8B-B14F-4D97-AF65-F5344CB8AC3E}">
        <p14:creationId xmlns:p14="http://schemas.microsoft.com/office/powerpoint/2010/main" val="3476092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3C3FD7-70EA-4169-ABB2-C30764E87F0B}" type="datetimeFigureOut">
              <a:rPr lang="it-IT" smtClean="0"/>
              <a:t>20/03/2024</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DEB43-1EEC-46AC-B459-2FCABE1DF256}" type="slidenum">
              <a:rPr lang="it-IT" smtClean="0"/>
              <a:t>‹N›</a:t>
            </a:fld>
            <a:endParaRPr lang="it-IT" dirty="0"/>
          </a:p>
        </p:txBody>
      </p:sp>
    </p:spTree>
    <p:extLst>
      <p:ext uri="{BB962C8B-B14F-4D97-AF65-F5344CB8AC3E}">
        <p14:creationId xmlns:p14="http://schemas.microsoft.com/office/powerpoint/2010/main" val="2760484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olo 1"/>
          <p:cNvSpPr>
            <a:spLocks noGrp="1" noChangeArrowheads="1"/>
          </p:cNvSpPr>
          <p:nvPr>
            <p:ph type="title"/>
          </p:nvPr>
        </p:nvSpPr>
        <p:spPr>
          <a:xfrm>
            <a:off x="0" y="274639"/>
            <a:ext cx="9144000" cy="994122"/>
          </a:xfrm>
        </p:spPr>
        <p:txBody>
          <a:bodyPr>
            <a:normAutofit fontScale="90000"/>
          </a:bodyPr>
          <a:lstStyle/>
          <a:p>
            <a:pPr>
              <a:lnSpc>
                <a:spcPct val="107000"/>
              </a:lnSpc>
              <a:spcAft>
                <a:spcPts val="800"/>
              </a:spcAft>
            </a:pPr>
            <a:r>
              <a:rPr lang="it-IT" altLang="de-DE" sz="2400" dirty="0" smtClean="0">
                <a:solidFill>
                  <a:srgbClr val="002060"/>
                </a:solidFill>
                <a:latin typeface="Times New Roman" pitchFamily="18" charset="0"/>
                <a:ea typeface="Calibri" pitchFamily="34" charset="0"/>
                <a:cs typeface="Times New Roman" pitchFamily="18" charset="0"/>
              </a:rPr>
              <a:t>Fernando Alemanno</a:t>
            </a:r>
            <a:r>
              <a:rPr lang="de-DE" altLang="de-DE" sz="2400" dirty="0" smtClean="0">
                <a:latin typeface="Calibri" pitchFamily="34" charset="0"/>
                <a:ea typeface="Calibri" pitchFamily="34" charset="0"/>
                <a:cs typeface="Times New Roman" pitchFamily="18" charset="0"/>
              </a:rPr>
              <a:t/>
            </a:r>
            <a:br>
              <a:rPr lang="de-DE" altLang="de-DE" sz="2400" dirty="0" smtClean="0">
                <a:latin typeface="Calibri" pitchFamily="34" charset="0"/>
                <a:ea typeface="Calibri" pitchFamily="34" charset="0"/>
                <a:cs typeface="Times New Roman" pitchFamily="18" charset="0"/>
              </a:rPr>
            </a:br>
            <a:r>
              <a:rPr lang="it-IT" altLang="de-DE" sz="3200" dirty="0" smtClean="0">
                <a:solidFill>
                  <a:srgbClr val="FF0000"/>
                </a:solidFill>
                <a:latin typeface="Times New Roman" pitchFamily="18" charset="0"/>
                <a:ea typeface="Calibri" pitchFamily="34" charset="0"/>
                <a:cs typeface="Times New Roman" pitchFamily="18" charset="0"/>
              </a:rPr>
              <a:t>A COSA SERVE LA BIOCHIMICA </a:t>
            </a:r>
            <a:r>
              <a:rPr lang="it-IT" sz="3200" smtClean="0"/>
              <a:t>2</a:t>
            </a:r>
            <a:r>
              <a:rPr lang="it-IT" sz="3200" baseline="30000" smtClean="0"/>
              <a:t>a</a:t>
            </a:r>
            <a:r>
              <a:rPr lang="it-IT" altLang="de-DE" sz="3200" smtClean="0">
                <a:solidFill>
                  <a:schemeClr val="tx1"/>
                </a:solidFill>
                <a:latin typeface="Times New Roman" pitchFamily="18" charset="0"/>
                <a:ea typeface="Calibri" pitchFamily="34" charset="0"/>
                <a:cs typeface="Times New Roman" pitchFamily="18" charset="0"/>
              </a:rPr>
              <a:t> </a:t>
            </a:r>
            <a:r>
              <a:rPr lang="it-IT" altLang="de-DE" sz="3200" smtClean="0">
                <a:solidFill>
                  <a:schemeClr val="tx1"/>
                </a:solidFill>
                <a:latin typeface="Times New Roman" pitchFamily="18" charset="0"/>
                <a:ea typeface="Calibri" pitchFamily="34" charset="0"/>
                <a:cs typeface="Times New Roman" pitchFamily="18" charset="0"/>
              </a:rPr>
              <a:t>Edizione</a:t>
            </a:r>
            <a:r>
              <a:rPr lang="de-DE" altLang="de-DE" sz="3200" dirty="0" smtClean="0">
                <a:latin typeface="Calibri" pitchFamily="34" charset="0"/>
                <a:ea typeface="Calibri" pitchFamily="34" charset="0"/>
                <a:cs typeface="Times New Roman" pitchFamily="18" charset="0"/>
              </a:rPr>
              <a:t/>
            </a:r>
            <a:br>
              <a:rPr lang="de-DE" altLang="de-DE" sz="3200" dirty="0" smtClean="0">
                <a:latin typeface="Calibri" pitchFamily="34" charset="0"/>
                <a:ea typeface="Calibri" pitchFamily="34" charset="0"/>
                <a:cs typeface="Times New Roman" pitchFamily="18" charset="0"/>
              </a:rPr>
            </a:br>
            <a:r>
              <a:rPr lang="it-IT" altLang="de-DE" sz="2400" dirty="0" smtClean="0">
                <a:solidFill>
                  <a:srgbClr val="002060"/>
                </a:solidFill>
                <a:latin typeface="Times New Roman" pitchFamily="18" charset="0"/>
                <a:ea typeface="Calibri" pitchFamily="34" charset="0"/>
                <a:cs typeface="Times New Roman" pitchFamily="18" charset="0"/>
              </a:rPr>
              <a:t>(applicata all’Anestesia, Rianimazione, Terapia Intensiva… e non solo)</a:t>
            </a:r>
            <a:r>
              <a:rPr lang="de-DE" altLang="de-DE" sz="2400" dirty="0" smtClean="0">
                <a:latin typeface="Calibri" pitchFamily="34" charset="0"/>
                <a:ea typeface="Calibri" pitchFamily="34" charset="0"/>
                <a:cs typeface="Times New Roman" pitchFamily="18" charset="0"/>
              </a:rPr>
              <a:t/>
            </a:r>
            <a:br>
              <a:rPr lang="de-DE" altLang="de-DE" sz="2400" dirty="0" smtClean="0">
                <a:latin typeface="Calibri" pitchFamily="34" charset="0"/>
                <a:ea typeface="Calibri" pitchFamily="34" charset="0"/>
                <a:cs typeface="Times New Roman" pitchFamily="18" charset="0"/>
              </a:rPr>
            </a:br>
            <a:endParaRPr lang="de-DE" altLang="de-DE" sz="2400" dirty="0" smtClean="0">
              <a:ea typeface="Calibri" pitchFamily="34" charset="0"/>
              <a:cs typeface="Times New Roman" pitchFamily="18" charset="0"/>
            </a:endParaRPr>
          </a:p>
        </p:txBody>
      </p:sp>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2483768" y="1268761"/>
            <a:ext cx="4036695" cy="5466715"/>
          </a:xfrm>
          <a:prstGeom prst="rect">
            <a:avLst/>
          </a:prstGeom>
          <a:noFill/>
          <a:ln>
            <a:noFill/>
          </a:ln>
        </p:spPr>
      </p:pic>
    </p:spTree>
    <p:extLst>
      <p:ext uri="{BB962C8B-B14F-4D97-AF65-F5344CB8AC3E}">
        <p14:creationId xmlns:p14="http://schemas.microsoft.com/office/powerpoint/2010/main" val="1244861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COSA SERVE LA BIOCHIMICA</a:t>
            </a:r>
            <a:endParaRPr lang="it-IT" dirty="0"/>
          </a:p>
        </p:txBody>
      </p:sp>
      <p:sp>
        <p:nvSpPr>
          <p:cNvPr id="3" name="Segnaposto contenuto 2"/>
          <p:cNvSpPr>
            <a:spLocks noGrp="1"/>
          </p:cNvSpPr>
          <p:nvPr>
            <p:ph idx="1"/>
          </p:nvPr>
        </p:nvSpPr>
        <p:spPr>
          <a:xfrm>
            <a:off x="179512" y="1600200"/>
            <a:ext cx="8640960" cy="4997152"/>
          </a:xfrm>
        </p:spPr>
        <p:txBody>
          <a:bodyPr/>
          <a:lstStyle/>
          <a:p>
            <a:r>
              <a:rPr lang="it-IT" dirty="0" smtClean="0"/>
              <a:t>I primi cinque capitoli:                                       Enzimi e Coenzimi, Glicolisi anaerobica, Ciclo di Krebs, Ciclo Glutammato-GABA, via dei Pentosi, sono stati scritti in funzione dell’ Anestesia e Terapia Intensiva. Ad esempio nel ciclo di Krebs  si spiega perché non iperventilare al di sotto di 25 mm Hg; onde evitare la mancata sintesi di acido </a:t>
            </a:r>
            <a:r>
              <a:rPr lang="it-IT" dirty="0" err="1" smtClean="0"/>
              <a:t>ossalacetico</a:t>
            </a:r>
            <a:r>
              <a:rPr lang="it-IT" dirty="0"/>
              <a:t> </a:t>
            </a:r>
            <a:r>
              <a:rPr lang="it-IT" dirty="0" smtClean="0"/>
              <a:t>(ac. Piruvico + CO</a:t>
            </a:r>
            <a:r>
              <a:rPr lang="it-IT" baseline="-25000" dirty="0" smtClean="0"/>
              <a:t>2</a:t>
            </a:r>
            <a:r>
              <a:rPr lang="it-IT" dirty="0" smtClean="0"/>
              <a:t>), elemento chiave del ciclo.</a:t>
            </a:r>
          </a:p>
          <a:p>
            <a:endParaRPr lang="it-IT" dirty="0"/>
          </a:p>
        </p:txBody>
      </p:sp>
    </p:spTree>
    <p:extLst>
      <p:ext uri="{BB962C8B-B14F-4D97-AF65-F5344CB8AC3E}">
        <p14:creationId xmlns:p14="http://schemas.microsoft.com/office/powerpoint/2010/main" val="255372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Cap. 7 Edema cerebrale</a:t>
            </a:r>
            <a:endParaRPr lang="it-IT" dirty="0"/>
          </a:p>
        </p:txBody>
      </p:sp>
      <p:sp>
        <p:nvSpPr>
          <p:cNvPr id="3" name="Segnaposto contenuto 2"/>
          <p:cNvSpPr>
            <a:spLocks noGrp="1"/>
          </p:cNvSpPr>
          <p:nvPr>
            <p:ph idx="1"/>
          </p:nvPr>
        </p:nvSpPr>
        <p:spPr>
          <a:xfrm>
            <a:off x="179512" y="1600200"/>
            <a:ext cx="8507288" cy="5141168"/>
          </a:xfrm>
        </p:spPr>
        <p:txBody>
          <a:bodyPr>
            <a:normAutofit/>
          </a:bodyPr>
          <a:lstStyle/>
          <a:p>
            <a:pPr>
              <a:buFont typeface="Times New Roman" pitchFamily="18" charset="0"/>
              <a:buNone/>
            </a:pPr>
            <a:endParaRPr lang="it-IT" dirty="0" smtClean="0"/>
          </a:p>
          <a:p>
            <a:pPr>
              <a:buFont typeface="Times New Roman" pitchFamily="18" charset="0"/>
              <a:buNone/>
            </a:pPr>
            <a:r>
              <a:rPr lang="it-IT" sz="3600" dirty="0" smtClean="0"/>
              <a:t>Cito volentieri questo capitolo, rimasto invariato, come esempio di capitolo ben riuscito.                                                         O</a:t>
            </a:r>
            <a:r>
              <a:rPr lang="it-IT" altLang="it-IT" sz="3600" dirty="0" smtClean="0"/>
              <a:t>ltre </a:t>
            </a:r>
            <a:r>
              <a:rPr lang="it-IT" altLang="it-IT" sz="3600" dirty="0"/>
              <a:t>a varie considerazioni sulla patogenesi, viene fatto il punto sulla </a:t>
            </a:r>
            <a:r>
              <a:rPr lang="it-IT" altLang="it-IT" sz="3600" dirty="0" smtClean="0"/>
              <a:t>                                 </a:t>
            </a:r>
            <a:r>
              <a:rPr lang="it-IT" altLang="it-IT" sz="3600" b="1" dirty="0" smtClean="0"/>
              <a:t>corretta </a:t>
            </a:r>
            <a:r>
              <a:rPr lang="it-IT" altLang="it-IT" sz="3600" b="1" dirty="0"/>
              <a:t>somministrazione del Mannitolo. </a:t>
            </a:r>
          </a:p>
          <a:p>
            <a:pPr marL="0" indent="0">
              <a:buNone/>
            </a:pPr>
            <a:endParaRPr lang="it-IT" sz="3600" dirty="0"/>
          </a:p>
        </p:txBody>
      </p:sp>
    </p:spTree>
    <p:extLst>
      <p:ext uri="{BB962C8B-B14F-4D97-AF65-F5344CB8AC3E}">
        <p14:creationId xmlns:p14="http://schemas.microsoft.com/office/powerpoint/2010/main" val="3860649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620688"/>
          </a:xfrm>
        </p:spPr>
        <p:txBody>
          <a:bodyPr>
            <a:normAutofit fontScale="90000"/>
          </a:bodyPr>
          <a:lstStyle/>
          <a:p>
            <a:r>
              <a:rPr lang="it-IT" dirty="0" smtClean="0"/>
              <a:t>Edema cerebrale</a:t>
            </a:r>
            <a:endParaRPr lang="it-IT" dirty="0"/>
          </a:p>
        </p:txBody>
      </p:sp>
      <p:sp>
        <p:nvSpPr>
          <p:cNvPr id="3" name="Segnaposto contenuto 2"/>
          <p:cNvSpPr>
            <a:spLocks noGrp="1"/>
          </p:cNvSpPr>
          <p:nvPr>
            <p:ph idx="1"/>
          </p:nvPr>
        </p:nvSpPr>
        <p:spPr>
          <a:xfrm>
            <a:off x="107504" y="620688"/>
            <a:ext cx="8928992" cy="6120680"/>
          </a:xfrm>
        </p:spPr>
        <p:txBody>
          <a:bodyPr>
            <a:normAutofit fontScale="25000" lnSpcReduction="20000"/>
          </a:bodyPr>
          <a:lstStyle/>
          <a:p>
            <a:pPr marL="0" indent="0">
              <a:lnSpc>
                <a:spcPct val="120000"/>
              </a:lnSpc>
              <a:buNone/>
            </a:pPr>
            <a:r>
              <a:rPr lang="it-IT" altLang="it-IT" sz="14400" dirty="0" smtClean="0"/>
              <a:t>Viene </a:t>
            </a:r>
            <a:r>
              <a:rPr lang="it-IT" altLang="it-IT" sz="14400" dirty="0"/>
              <a:t>inoltre riportata un’interessante tecnica di infusione endocarotidea, previa incannulazione retrograda </a:t>
            </a:r>
            <a:r>
              <a:rPr lang="it-IT" altLang="it-IT" sz="14400" dirty="0" smtClean="0"/>
              <a:t>dell’ arteria </a:t>
            </a:r>
            <a:r>
              <a:rPr lang="it-IT" altLang="it-IT" sz="14400" u="sng" dirty="0"/>
              <a:t>temporale </a:t>
            </a:r>
            <a:r>
              <a:rPr lang="it-IT" altLang="it-IT" sz="14400" u="sng" dirty="0" smtClean="0"/>
              <a:t>superficiale </a:t>
            </a:r>
            <a:r>
              <a:rPr lang="it-IT" altLang="it-IT" sz="14400" dirty="0" smtClean="0"/>
              <a:t>→ </a:t>
            </a:r>
            <a:r>
              <a:rPr lang="it-IT" altLang="it-IT" sz="14400" u="sng" dirty="0" smtClean="0"/>
              <a:t>carotide esterna </a:t>
            </a:r>
            <a:r>
              <a:rPr lang="it-IT" altLang="it-IT" sz="14400" dirty="0" smtClean="0"/>
              <a:t>→ sino alla </a:t>
            </a:r>
            <a:r>
              <a:rPr lang="it-IT" altLang="it-IT" sz="14400" u="sng" dirty="0" smtClean="0"/>
              <a:t>biforcazione con la comune</a:t>
            </a:r>
            <a:r>
              <a:rPr lang="it-IT" altLang="it-IT" sz="14400" dirty="0" smtClean="0"/>
              <a:t>.      Questa via </a:t>
            </a:r>
            <a:r>
              <a:rPr lang="it-IT" altLang="it-IT" sz="14400" dirty="0"/>
              <a:t>potrebbe essere </a:t>
            </a:r>
            <a:r>
              <a:rPr lang="it-IT" altLang="it-IT" sz="14400" dirty="0" smtClean="0"/>
              <a:t>utile anche </a:t>
            </a:r>
            <a:r>
              <a:rPr lang="it-IT" altLang="it-IT" sz="14400" dirty="0"/>
              <a:t>in altre patologie per </a:t>
            </a:r>
            <a:r>
              <a:rPr lang="it-IT" altLang="it-IT" sz="14400" dirty="0" smtClean="0"/>
              <a:t>infondere</a:t>
            </a:r>
            <a:r>
              <a:rPr lang="it-IT" sz="14400" dirty="0" smtClean="0"/>
              <a:t> farmaci, ad esempio farmaci antitumorali</a:t>
            </a:r>
            <a:r>
              <a:rPr lang="it-IT" sz="14400" dirty="0"/>
              <a:t>, corticosteroidi ecc</a:t>
            </a:r>
            <a:r>
              <a:rPr lang="it-IT" sz="14400" dirty="0" smtClean="0"/>
              <a:t>., </a:t>
            </a:r>
            <a:r>
              <a:rPr lang="it-IT" sz="14400" dirty="0"/>
              <a:t>potendo in tal modo ridurne il dosaggio e così </a:t>
            </a:r>
            <a:r>
              <a:rPr lang="it-IT" sz="14400" dirty="0" smtClean="0"/>
              <a:t>evitando  o </a:t>
            </a:r>
            <a:r>
              <a:rPr lang="it-IT" sz="14400" dirty="0"/>
              <a:t>attenuando molti effetti collaterali.</a:t>
            </a:r>
          </a:p>
          <a:p>
            <a:pPr marL="0" indent="0">
              <a:buNone/>
            </a:pPr>
            <a:r>
              <a:rPr lang="it-IT" altLang="it-IT" sz="14400" dirty="0" smtClean="0"/>
              <a:t> </a:t>
            </a:r>
            <a:endParaRPr lang="it-IT" altLang="it-IT" sz="14400" dirty="0"/>
          </a:p>
          <a:p>
            <a:endParaRPr lang="it-IT" dirty="0"/>
          </a:p>
        </p:txBody>
      </p:sp>
    </p:spTree>
    <p:extLst>
      <p:ext uri="{BB962C8B-B14F-4D97-AF65-F5344CB8AC3E}">
        <p14:creationId xmlns:p14="http://schemas.microsoft.com/office/powerpoint/2010/main" val="679187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2">
            <a:extLst>
              <a:ext uri="{28A0092B-C50C-407E-A947-70E740481C1C}">
                <a14:useLocalDpi xmlns:a14="http://schemas.microsoft.com/office/drawing/2010/main" val="0"/>
              </a:ext>
            </a:extLst>
          </a:blip>
          <a:stretch>
            <a:fillRect/>
          </a:stretch>
        </p:blipFill>
        <p:spPr>
          <a:xfrm>
            <a:off x="1512252" y="-63500"/>
            <a:ext cx="6119495" cy="6985000"/>
          </a:xfrm>
          <a:prstGeom prst="rect">
            <a:avLst/>
          </a:prstGeom>
        </p:spPr>
      </p:pic>
    </p:spTree>
    <p:extLst>
      <p:ext uri="{BB962C8B-B14F-4D97-AF65-F5344CB8AC3E}">
        <p14:creationId xmlns:p14="http://schemas.microsoft.com/office/powerpoint/2010/main" val="37407605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COSA SERVE LA BIOCHIMICA</a:t>
            </a:r>
            <a:endParaRPr lang="it-IT" dirty="0"/>
          </a:p>
        </p:txBody>
      </p:sp>
      <p:sp>
        <p:nvSpPr>
          <p:cNvPr id="3" name="Segnaposto contenuto 2"/>
          <p:cNvSpPr>
            <a:spLocks noGrp="1"/>
          </p:cNvSpPr>
          <p:nvPr>
            <p:ph idx="1"/>
          </p:nvPr>
        </p:nvSpPr>
        <p:spPr/>
        <p:txBody>
          <a:bodyPr>
            <a:normAutofit/>
          </a:bodyPr>
          <a:lstStyle/>
          <a:p>
            <a:r>
              <a:rPr lang="it-IT" dirty="0" smtClean="0"/>
              <a:t>Gli altri capitoli molti di voi li conoscono già: Shock, Neuromediatori, Quando la mente non funziona bene (schizofrenia e depressione), Barriera </a:t>
            </a:r>
            <a:r>
              <a:rPr lang="it-IT" dirty="0" err="1" smtClean="0"/>
              <a:t>emato</a:t>
            </a:r>
            <a:r>
              <a:rPr lang="it-IT" dirty="0" smtClean="0"/>
              <a:t>-encefalica, Tiamina, Ossigeno- terapia Normobarica, Equilibrio Acido-Base, Ipotesi sulla Narcosi, Anestetici Locali.                        Sono stati rivisti</a:t>
            </a:r>
            <a:r>
              <a:rPr lang="it-IT" dirty="0"/>
              <a:t> </a:t>
            </a:r>
            <a:r>
              <a:rPr lang="it-IT" dirty="0" smtClean="0"/>
              <a:t>e corretti. </a:t>
            </a:r>
            <a:endParaRPr lang="it-IT" dirty="0"/>
          </a:p>
        </p:txBody>
      </p:sp>
    </p:spTree>
    <p:extLst>
      <p:ext uri="{BB962C8B-B14F-4D97-AF65-F5344CB8AC3E}">
        <p14:creationId xmlns:p14="http://schemas.microsoft.com/office/powerpoint/2010/main" val="2690067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dirty="0" smtClean="0"/>
              <a:t>Infine, Il Grande Disegno</a:t>
            </a:r>
            <a:endParaRPr lang="it-IT" sz="4800" dirty="0"/>
          </a:p>
        </p:txBody>
      </p:sp>
      <p:sp>
        <p:nvSpPr>
          <p:cNvPr id="3" name="Segnaposto contenuto 2"/>
          <p:cNvSpPr>
            <a:spLocks noGrp="1"/>
          </p:cNvSpPr>
          <p:nvPr>
            <p:ph idx="1"/>
          </p:nvPr>
        </p:nvSpPr>
        <p:spPr>
          <a:xfrm>
            <a:off x="107504" y="1600200"/>
            <a:ext cx="8928992" cy="4525963"/>
          </a:xfrm>
        </p:spPr>
        <p:txBody>
          <a:bodyPr>
            <a:normAutofit/>
          </a:bodyPr>
          <a:lstStyle/>
          <a:p>
            <a:r>
              <a:rPr lang="it-IT" sz="4000" dirty="0" smtClean="0"/>
              <a:t>Considerazioni sul Sistema Periodico degli elementi</a:t>
            </a:r>
          </a:p>
          <a:p>
            <a:r>
              <a:rPr lang="it-IT" sz="4000" dirty="0" smtClean="0"/>
              <a:t>La Fotosintesi</a:t>
            </a:r>
          </a:p>
          <a:p>
            <a:r>
              <a:rPr lang="it-IT" sz="4000" dirty="0" smtClean="0"/>
              <a:t>Il codice genetico, RNA, DNA</a:t>
            </a:r>
          </a:p>
        </p:txBody>
      </p:sp>
    </p:spTree>
    <p:extLst>
      <p:ext uri="{BB962C8B-B14F-4D97-AF65-F5344CB8AC3E}">
        <p14:creationId xmlns:p14="http://schemas.microsoft.com/office/powerpoint/2010/main" val="2443027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792088"/>
          </a:xfrm>
        </p:spPr>
        <p:txBody>
          <a:bodyPr>
            <a:normAutofit/>
          </a:bodyPr>
          <a:lstStyle/>
          <a:p>
            <a:r>
              <a:rPr lang="it-IT" dirty="0" smtClean="0"/>
              <a:t>IL GRANDE DISEGNO</a:t>
            </a:r>
            <a:endParaRPr lang="it-IT" dirty="0"/>
          </a:p>
        </p:txBody>
      </p:sp>
      <p:sp>
        <p:nvSpPr>
          <p:cNvPr id="3" name="Segnaposto contenuto 2"/>
          <p:cNvSpPr>
            <a:spLocks noGrp="1"/>
          </p:cNvSpPr>
          <p:nvPr>
            <p:ph idx="1"/>
          </p:nvPr>
        </p:nvSpPr>
        <p:spPr>
          <a:xfrm>
            <a:off x="251520" y="908720"/>
            <a:ext cx="8640960" cy="5688632"/>
          </a:xfrm>
        </p:spPr>
        <p:txBody>
          <a:bodyPr/>
          <a:lstStyle/>
          <a:p>
            <a:pPr marL="0" indent="0" algn="ctr">
              <a:buNone/>
            </a:pPr>
            <a:r>
              <a:rPr lang="it-IT" dirty="0" smtClean="0"/>
              <a:t>Viene messo in evidenza come le formule               della clorofilla e dell’emoglobina siano quasi sovrapponibili, a parte l’atomo centrale Fe e MG</a:t>
            </a:r>
          </a:p>
          <a:p>
            <a:endParaRPr lang="it-IT" dirty="0"/>
          </a:p>
          <a:p>
            <a:endParaRPr lang="it-IT" dirty="0" smtClean="0"/>
          </a:p>
          <a:p>
            <a:r>
              <a:rPr lang="it-IT" dirty="0" smtClean="0"/>
              <a:t>          </a:t>
            </a:r>
            <a:endParaRPr lang="it-IT" dirty="0"/>
          </a:p>
        </p:txBody>
      </p:sp>
      <p:pic>
        <p:nvPicPr>
          <p:cNvPr id="6" name="Picture 2" descr="Immagine 2022-06-24 0904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5" y="2636912"/>
            <a:ext cx="6083470" cy="4209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9656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16632"/>
            <a:ext cx="9144000" cy="648072"/>
          </a:xfrm>
        </p:spPr>
        <p:txBody>
          <a:bodyPr>
            <a:normAutofit fontScale="90000"/>
          </a:bodyPr>
          <a:lstStyle/>
          <a:p>
            <a:r>
              <a:rPr lang="it-IT" dirty="0"/>
              <a:t>N</a:t>
            </a:r>
            <a:r>
              <a:rPr lang="it-IT" dirty="0" smtClean="0"/>
              <a:t>on per caso: la macchina di Miller-</a:t>
            </a:r>
            <a:r>
              <a:rPr lang="it-IT" dirty="0" err="1" smtClean="0"/>
              <a:t>Hurey</a:t>
            </a:r>
            <a:endParaRPr lang="it-IT" dirty="0"/>
          </a:p>
        </p:txBody>
      </p:sp>
      <p:sp>
        <p:nvSpPr>
          <p:cNvPr id="3" name="Segnaposto contenuto 2"/>
          <p:cNvSpPr>
            <a:spLocks noGrp="1"/>
          </p:cNvSpPr>
          <p:nvPr>
            <p:ph idx="1"/>
          </p:nvPr>
        </p:nvSpPr>
        <p:spPr>
          <a:xfrm>
            <a:off x="179513" y="908720"/>
            <a:ext cx="8784976" cy="6306145"/>
          </a:xfrm>
        </p:spPr>
        <p:txBody>
          <a:bodyPr/>
          <a:lstStyle/>
          <a:p>
            <a:endParaRPr lang="it-IT" dirty="0" smtClean="0"/>
          </a:p>
          <a:p>
            <a:endParaRPr lang="it-IT" dirty="0"/>
          </a:p>
          <a:p>
            <a:endParaRPr lang="it-IT" dirty="0"/>
          </a:p>
        </p:txBody>
      </p:sp>
      <p:pic>
        <p:nvPicPr>
          <p:cNvPr id="5" name="Immagine 1" descr="Esperimento di Miller-Urey - Wikip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918" y="999013"/>
            <a:ext cx="6126163" cy="566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306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16632"/>
            <a:ext cx="8784976" cy="720080"/>
          </a:xfrm>
        </p:spPr>
        <p:txBody>
          <a:bodyPr>
            <a:normAutofit fontScale="90000"/>
          </a:bodyPr>
          <a:lstStyle/>
          <a:p>
            <a:r>
              <a:rPr lang="it-IT" dirty="0" smtClean="0"/>
              <a:t>L’esperimento di Miller-</a:t>
            </a:r>
            <a:r>
              <a:rPr lang="it-IT" dirty="0" err="1" smtClean="0"/>
              <a:t>Hurey</a:t>
            </a:r>
            <a:endParaRPr lang="it-IT" dirty="0"/>
          </a:p>
        </p:txBody>
      </p:sp>
      <p:sp>
        <p:nvSpPr>
          <p:cNvPr id="3" name="Segnaposto contenuto 2"/>
          <p:cNvSpPr>
            <a:spLocks noGrp="1"/>
          </p:cNvSpPr>
          <p:nvPr>
            <p:ph idx="1"/>
          </p:nvPr>
        </p:nvSpPr>
        <p:spPr>
          <a:xfrm>
            <a:off x="179512" y="836712"/>
            <a:ext cx="8784976" cy="5904656"/>
          </a:xfrm>
        </p:spPr>
        <p:txBody>
          <a:bodyPr/>
          <a:lstStyle/>
          <a:p>
            <a:r>
              <a:rPr lang="it-IT" dirty="0" smtClean="0"/>
              <a:t>Partiva </a:t>
            </a:r>
            <a:r>
              <a:rPr lang="it-IT" dirty="0"/>
              <a:t>da una miscela di gas, quale si poteva ipotizzare esistesse nell’atmosfera terrestre </a:t>
            </a:r>
            <a:r>
              <a:rPr lang="it-IT" dirty="0" smtClean="0"/>
              <a:t>          4 </a:t>
            </a:r>
            <a:r>
              <a:rPr lang="it-IT" dirty="0"/>
              <a:t>miliardi di anni </a:t>
            </a:r>
            <a:r>
              <a:rPr lang="it-IT" dirty="0" smtClean="0"/>
              <a:t>fa: </a:t>
            </a:r>
            <a:r>
              <a:rPr lang="it-IT" dirty="0"/>
              <a:t>metano, ammoniaca, idrogeno, vapore acqueo ottenuto da acqua in ebollizione facendo passare delle scariche elettriche (l’equivalente dei fulmini primordiali), per ottenere la sintesi di vari composti organici</a:t>
            </a:r>
            <a:r>
              <a:rPr lang="it-IT" dirty="0" smtClean="0"/>
              <a:t>. Furono sintetizzati molti amminoacidi, ma tutti in miscela racemica (50% D e 50% L). La vita sulla terra si basa su 20 amminoacidi, tutti della serie L.</a:t>
            </a:r>
            <a:endParaRPr lang="it-IT" dirty="0"/>
          </a:p>
        </p:txBody>
      </p:sp>
    </p:spTree>
    <p:extLst>
      <p:ext uri="{BB962C8B-B14F-4D97-AF65-F5344CB8AC3E}">
        <p14:creationId xmlns:p14="http://schemas.microsoft.com/office/powerpoint/2010/main" val="120012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fontScale="90000"/>
          </a:bodyPr>
          <a:lstStyle/>
          <a:p>
            <a:r>
              <a:rPr lang="it-IT" sz="4000" dirty="0" smtClean="0"/>
              <a:t>A COSA SERVE LA BIOCHIMICA </a:t>
            </a:r>
            <a:r>
              <a:rPr lang="it-IT" sz="4000" dirty="0"/>
              <a:t>2</a:t>
            </a:r>
            <a:r>
              <a:rPr lang="it-IT" sz="4000" baseline="30000" dirty="0"/>
              <a:t>a</a:t>
            </a:r>
            <a:r>
              <a:rPr lang="it-IT" sz="4000" dirty="0" smtClean="0"/>
              <a:t> Edizione</a:t>
            </a:r>
            <a:endParaRPr lang="it-IT" sz="4000" dirty="0"/>
          </a:p>
        </p:txBody>
      </p:sp>
      <p:sp>
        <p:nvSpPr>
          <p:cNvPr id="3" name="Segnaposto contenuto 2"/>
          <p:cNvSpPr>
            <a:spLocks noGrp="1"/>
          </p:cNvSpPr>
          <p:nvPr>
            <p:ph idx="1"/>
          </p:nvPr>
        </p:nvSpPr>
        <p:spPr/>
        <p:txBody>
          <a:bodyPr>
            <a:noAutofit/>
          </a:bodyPr>
          <a:lstStyle/>
          <a:p>
            <a:r>
              <a:rPr lang="it-IT" dirty="0"/>
              <a:t>Per concludere, questa seconda edizione di </a:t>
            </a:r>
            <a:r>
              <a:rPr lang="it-IT" dirty="0" smtClean="0"/>
              <a:t>   </a:t>
            </a:r>
            <a:r>
              <a:rPr lang="it-IT" dirty="0" smtClean="0">
                <a:solidFill>
                  <a:srgbClr val="FF0000"/>
                </a:solidFill>
              </a:rPr>
              <a:t>A </a:t>
            </a:r>
            <a:r>
              <a:rPr lang="it-IT" dirty="0">
                <a:solidFill>
                  <a:srgbClr val="FF0000"/>
                </a:solidFill>
              </a:rPr>
              <a:t>COSA SERVE LA </a:t>
            </a:r>
            <a:r>
              <a:rPr lang="it-IT" dirty="0" smtClean="0">
                <a:solidFill>
                  <a:srgbClr val="FF0000"/>
                </a:solidFill>
              </a:rPr>
              <a:t>BIOCHIMICA </a:t>
            </a:r>
            <a:r>
              <a:rPr lang="it-IT" dirty="0" smtClean="0"/>
              <a:t>induce </a:t>
            </a:r>
            <a:r>
              <a:rPr lang="it-IT" dirty="0"/>
              <a:t>spunti di riflessione nell’ambito di  un arricchimento culturale, non </a:t>
            </a:r>
            <a:r>
              <a:rPr lang="it-IT" dirty="0" smtClean="0"/>
              <a:t>solo </a:t>
            </a:r>
            <a:r>
              <a:rPr lang="it-IT" dirty="0"/>
              <a:t>legato </a:t>
            </a:r>
            <a:r>
              <a:rPr lang="it-IT" dirty="0" smtClean="0"/>
              <a:t>all’aggiornamento, ma anche al </a:t>
            </a:r>
            <a:r>
              <a:rPr lang="it-IT" dirty="0"/>
              <a:t>ripescaggio mnemonico di vecchie nozioni scolastiche che col tempo si erano “appannate” e che, con l’esperienza professionale e col senno di poi, vengono messe a fuoco apparendo nella loro reale </a:t>
            </a:r>
            <a:r>
              <a:rPr lang="it-IT" dirty="0" smtClean="0"/>
              <a:t>utilità</a:t>
            </a:r>
            <a:r>
              <a:rPr lang="it-IT" dirty="0"/>
              <a:t> </a:t>
            </a:r>
            <a:r>
              <a:rPr lang="it-IT" dirty="0" smtClean="0"/>
              <a:t>(Enrico </a:t>
            </a:r>
            <a:r>
              <a:rPr lang="it-IT" dirty="0" err="1" smtClean="0"/>
              <a:t>Polati</a:t>
            </a:r>
            <a:r>
              <a:rPr lang="it-IT" dirty="0" smtClean="0"/>
              <a:t>).</a:t>
            </a:r>
            <a:endParaRPr lang="it-IT" dirty="0"/>
          </a:p>
        </p:txBody>
      </p:sp>
    </p:spTree>
    <p:extLst>
      <p:ext uri="{BB962C8B-B14F-4D97-AF65-F5344CB8AC3E}">
        <p14:creationId xmlns:p14="http://schemas.microsoft.com/office/powerpoint/2010/main" val="2651588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noChangeArrowheads="1"/>
          </p:cNvSpPr>
          <p:nvPr>
            <p:ph type="title"/>
          </p:nvPr>
        </p:nvSpPr>
        <p:spPr>
          <a:xfrm>
            <a:off x="457200" y="274638"/>
            <a:ext cx="8229600" cy="1354162"/>
          </a:xfrm>
        </p:spPr>
        <p:txBody>
          <a:bodyPr>
            <a:normAutofit/>
          </a:bodyPr>
          <a:lstStyle/>
          <a:p>
            <a:r>
              <a:rPr lang="it-IT" altLang="de-DE" dirty="0" smtClean="0"/>
              <a:t>Prefazione della seconda edizione</a:t>
            </a:r>
            <a:endParaRPr lang="de-DE" altLang="de-DE" dirty="0" smtClean="0"/>
          </a:p>
        </p:txBody>
      </p:sp>
      <p:sp>
        <p:nvSpPr>
          <p:cNvPr id="4099" name="Segnaposto contenuto 2"/>
          <p:cNvSpPr>
            <a:spLocks noGrp="1" noChangeArrowheads="1"/>
          </p:cNvSpPr>
          <p:nvPr>
            <p:ph idx="1"/>
          </p:nvPr>
        </p:nvSpPr>
        <p:spPr>
          <a:xfrm>
            <a:off x="179388" y="1600200"/>
            <a:ext cx="8785225" cy="5068888"/>
          </a:xfrm>
        </p:spPr>
        <p:txBody>
          <a:bodyPr>
            <a:normAutofit/>
          </a:bodyPr>
          <a:lstStyle/>
          <a:p>
            <a:pPr marL="0" indent="0" algn="ctr">
              <a:buNone/>
            </a:pPr>
            <a:r>
              <a:rPr lang="it-IT" altLang="de-DE" sz="4000" dirty="0" smtClean="0"/>
              <a:t>Questa nuova edizione, oltre all’inserimento di tre </a:t>
            </a:r>
            <a:r>
              <a:rPr lang="it-IT" altLang="de-DE" sz="4000" smtClean="0"/>
              <a:t>nuovi capitoli     </a:t>
            </a:r>
            <a:r>
              <a:rPr lang="it-IT" altLang="de-DE" sz="4000" dirty="0" smtClean="0"/>
              <a:t>sugli Antibiotici, sugli Ipnotici e sugli Adiuvanti perineurali,                                     vede la modifica e l’ampliamento di altri. </a:t>
            </a:r>
            <a:endParaRPr lang="de-DE" altLang="de-DE" sz="4000" dirty="0" smtClean="0"/>
          </a:p>
        </p:txBody>
      </p:sp>
    </p:spTree>
    <p:extLst>
      <p:ext uri="{BB962C8B-B14F-4D97-AF65-F5344CB8AC3E}">
        <p14:creationId xmlns:p14="http://schemas.microsoft.com/office/powerpoint/2010/main" val="130391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ANTIBIOTICI</a:t>
            </a:r>
            <a:endParaRPr lang="it-IT" dirty="0"/>
          </a:p>
        </p:txBody>
      </p:sp>
      <p:sp>
        <p:nvSpPr>
          <p:cNvPr id="3" name="Segnaposto contenuto 2"/>
          <p:cNvSpPr>
            <a:spLocks noGrp="1"/>
          </p:cNvSpPr>
          <p:nvPr>
            <p:ph idx="1"/>
          </p:nvPr>
        </p:nvSpPr>
        <p:spPr/>
        <p:txBody>
          <a:bodyPr>
            <a:normAutofit/>
          </a:bodyPr>
          <a:lstStyle/>
          <a:p>
            <a:pPr marL="0" indent="0">
              <a:buNone/>
            </a:pPr>
            <a:r>
              <a:rPr lang="it-IT" sz="4400" dirty="0" smtClean="0"/>
              <a:t>Vengono descritti i meccanismi e    i siti d’azione, delle varie categorie di antibiotici; nell’ambito di queste vengono riportate  le formule e, per quanto possibile, analizzate per capirne le differenze.</a:t>
            </a:r>
            <a:endParaRPr lang="it-IT" sz="4400" dirty="0"/>
          </a:p>
        </p:txBody>
      </p:sp>
    </p:spTree>
    <p:extLst>
      <p:ext uri="{BB962C8B-B14F-4D97-AF65-F5344CB8AC3E}">
        <p14:creationId xmlns:p14="http://schemas.microsoft.com/office/powerpoint/2010/main" val="1703999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720080"/>
          </a:xfrm>
        </p:spPr>
        <p:txBody>
          <a:bodyPr>
            <a:normAutofit fontScale="90000"/>
          </a:bodyPr>
          <a:lstStyle/>
          <a:p>
            <a:r>
              <a:rPr lang="it-IT" dirty="0" smtClean="0"/>
              <a:t>Siti d’azione degli antibiotici</a:t>
            </a:r>
            <a:endParaRPr lang="it-IT" dirty="0"/>
          </a:p>
        </p:txBody>
      </p:sp>
      <p:pic>
        <p:nvPicPr>
          <p:cNvPr id="4" name="Segnaposto contenuto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052736"/>
            <a:ext cx="7416824" cy="5688632"/>
          </a:xfrm>
          <a:prstGeom prst="rect">
            <a:avLst/>
          </a:prstGeom>
          <a:noFill/>
          <a:ln>
            <a:noFill/>
          </a:ln>
        </p:spPr>
      </p:pic>
    </p:spTree>
    <p:extLst>
      <p:ext uri="{BB962C8B-B14F-4D97-AF65-F5344CB8AC3E}">
        <p14:creationId xmlns:p14="http://schemas.microsoft.com/office/powerpoint/2010/main" val="605802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Ipnotici</a:t>
            </a:r>
            <a:endParaRPr lang="it-IT" dirty="0"/>
          </a:p>
        </p:txBody>
      </p:sp>
      <p:sp>
        <p:nvSpPr>
          <p:cNvPr id="3" name="Segnaposto contenuto 2"/>
          <p:cNvSpPr>
            <a:spLocks noGrp="1"/>
          </p:cNvSpPr>
          <p:nvPr>
            <p:ph idx="1"/>
          </p:nvPr>
        </p:nvSpPr>
        <p:spPr/>
        <p:txBody>
          <a:bodyPr>
            <a:normAutofit lnSpcReduction="10000"/>
          </a:bodyPr>
          <a:lstStyle/>
          <a:p>
            <a:r>
              <a:rPr lang="it-IT" dirty="0" smtClean="0"/>
              <a:t>Un capitolo sugli ipnotici non poteva mancare in un libro rivolto ad Anestesisti e Intensivisti.</a:t>
            </a:r>
          </a:p>
          <a:p>
            <a:r>
              <a:rPr lang="it-IT" altLang="it-IT" dirty="0" smtClean="0"/>
              <a:t>Oltre ai barbiturici e al propofol, vengono trattate le benzodiazepine.</a:t>
            </a:r>
          </a:p>
          <a:p>
            <a:r>
              <a:rPr lang="de-DE" altLang="it-IT" dirty="0" smtClean="0"/>
              <a:t>In Anestesia lo scopo è intuitivo</a:t>
            </a:r>
            <a:r>
              <a:rPr lang="de-DE" altLang="it-IT" dirty="0"/>
              <a:t>;</a:t>
            </a:r>
            <a:r>
              <a:rPr lang="de-DE" altLang="it-IT" dirty="0" smtClean="0"/>
              <a:t> in Terapia Intensiva, oltre a far sopportare meglio procedure invasive (es. respiratore), inducono col sonno la via dei pentosi che è la via delle sintesi, anche riparatrice dei danni subiti.</a:t>
            </a:r>
          </a:p>
          <a:p>
            <a:endParaRPr lang="it-IT" dirty="0"/>
          </a:p>
        </p:txBody>
      </p:sp>
    </p:spTree>
    <p:extLst>
      <p:ext uri="{BB962C8B-B14F-4D97-AF65-F5344CB8AC3E}">
        <p14:creationId xmlns:p14="http://schemas.microsoft.com/office/powerpoint/2010/main" val="4161079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274638"/>
            <a:ext cx="8928992" cy="1143000"/>
          </a:xfrm>
        </p:spPr>
        <p:txBody>
          <a:bodyPr>
            <a:normAutofit fontScale="90000"/>
          </a:bodyPr>
          <a:lstStyle/>
          <a:p>
            <a:r>
              <a:rPr lang="it-IT" dirty="0" smtClean="0"/>
              <a:t>Adiuvanti perineurali                                  per prolungare l’analgesia postoperatoria</a:t>
            </a:r>
            <a:endParaRPr lang="it-IT" dirty="0"/>
          </a:p>
        </p:txBody>
      </p:sp>
      <p:sp>
        <p:nvSpPr>
          <p:cNvPr id="3" name="Segnaposto contenuto 2"/>
          <p:cNvSpPr>
            <a:spLocks noGrp="1"/>
          </p:cNvSpPr>
          <p:nvPr>
            <p:ph idx="1"/>
          </p:nvPr>
        </p:nvSpPr>
        <p:spPr/>
        <p:txBody>
          <a:bodyPr/>
          <a:lstStyle/>
          <a:p>
            <a:endParaRPr lang="it-IT" dirty="0" smtClean="0"/>
          </a:p>
          <a:p>
            <a:r>
              <a:rPr lang="it-IT" dirty="0" smtClean="0"/>
              <a:t>Un </a:t>
            </a:r>
            <a:r>
              <a:rPr lang="it-IT" dirty="0"/>
              <a:t>catetere </a:t>
            </a:r>
            <a:r>
              <a:rPr lang="it-IT" dirty="0" smtClean="0"/>
              <a:t>perineurale, </a:t>
            </a:r>
            <a:r>
              <a:rPr lang="it-IT" dirty="0"/>
              <a:t>con l’infusione continua o “a domanda” di </a:t>
            </a:r>
            <a:r>
              <a:rPr lang="it-IT" dirty="0" smtClean="0"/>
              <a:t>anestetico </a:t>
            </a:r>
            <a:r>
              <a:rPr lang="it-IT" dirty="0"/>
              <a:t>locale, costituisce la soluzione più </a:t>
            </a:r>
            <a:r>
              <a:rPr lang="it-IT" dirty="0" smtClean="0"/>
              <a:t>appropriata.</a:t>
            </a:r>
          </a:p>
          <a:p>
            <a:r>
              <a:rPr lang="it-IT" dirty="0"/>
              <a:t>M</a:t>
            </a:r>
            <a:r>
              <a:rPr lang="it-IT" dirty="0" smtClean="0"/>
              <a:t>a </a:t>
            </a:r>
            <a:r>
              <a:rPr lang="it-IT" dirty="0"/>
              <a:t>non tutti gli anestesisti sono disposti a dimettere un paziente con un catetere perineurale ancora </a:t>
            </a:r>
            <a:r>
              <a:rPr lang="it-IT" dirty="0" smtClean="0"/>
              <a:t>inserito. </a:t>
            </a:r>
            <a:endParaRPr lang="it-IT" dirty="0"/>
          </a:p>
        </p:txBody>
      </p:sp>
    </p:spTree>
    <p:extLst>
      <p:ext uri="{BB962C8B-B14F-4D97-AF65-F5344CB8AC3E}">
        <p14:creationId xmlns:p14="http://schemas.microsoft.com/office/powerpoint/2010/main" val="2119005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274638"/>
            <a:ext cx="8928992" cy="1143000"/>
          </a:xfrm>
        </p:spPr>
        <p:txBody>
          <a:bodyPr>
            <a:normAutofit fontScale="90000"/>
          </a:bodyPr>
          <a:lstStyle/>
          <a:p>
            <a:r>
              <a:rPr lang="it-IT" dirty="0" smtClean="0"/>
              <a:t>Adiuvanti perineurali                                  per prolungare l’analgesia postoperatoria</a:t>
            </a:r>
            <a:endParaRPr lang="it-IT" dirty="0"/>
          </a:p>
        </p:txBody>
      </p:sp>
      <p:sp>
        <p:nvSpPr>
          <p:cNvPr id="3" name="Segnaposto contenuto 2"/>
          <p:cNvSpPr>
            <a:spLocks noGrp="1"/>
          </p:cNvSpPr>
          <p:nvPr>
            <p:ph idx="1"/>
          </p:nvPr>
        </p:nvSpPr>
        <p:spPr>
          <a:xfrm>
            <a:off x="179512" y="1600200"/>
            <a:ext cx="8856984" cy="5069160"/>
          </a:xfrm>
        </p:spPr>
        <p:txBody>
          <a:bodyPr>
            <a:normAutofit/>
          </a:bodyPr>
          <a:lstStyle/>
          <a:p>
            <a:r>
              <a:rPr lang="it-IT" sz="3600" dirty="0"/>
              <a:t>Gli adiuvanti perineurali utilizzati </a:t>
            </a:r>
            <a:r>
              <a:rPr lang="it-IT" sz="3600" dirty="0" smtClean="0"/>
              <a:t>sono molteplici. </a:t>
            </a:r>
            <a:r>
              <a:rPr lang="it-IT" sz="3600" dirty="0"/>
              <a:t>Si va dall’ epinefrina, al bicarbonato, agli alfa-2</a:t>
            </a:r>
            <a:r>
              <a:rPr lang="it-IT" sz="3600" baseline="-25000" dirty="0"/>
              <a:t> </a:t>
            </a:r>
            <a:r>
              <a:rPr lang="it-IT" sz="3600" dirty="0"/>
              <a:t>agonisti</a:t>
            </a:r>
            <a:r>
              <a:rPr lang="it-IT" sz="3600" dirty="0" smtClean="0"/>
              <a:t>, al tramadolo </a:t>
            </a:r>
            <a:r>
              <a:rPr lang="it-IT" sz="3600" dirty="0"/>
              <a:t>sino ai più potenti oppiacei (morfina, meperidina, fentanil, alfentanil, sufentanil), questi ultimi con risultati deludenti, con la sola eccezione della </a:t>
            </a:r>
            <a:r>
              <a:rPr lang="it-IT" sz="3600" dirty="0" smtClean="0"/>
              <a:t>buprenorfina. Infine un’ultima novità:     l’uso della Tiamina a dosi vitaminiche.</a:t>
            </a:r>
            <a:endParaRPr lang="it-IT" sz="3600" dirty="0"/>
          </a:p>
        </p:txBody>
      </p:sp>
    </p:spTree>
    <p:extLst>
      <p:ext uri="{BB962C8B-B14F-4D97-AF65-F5344CB8AC3E}">
        <p14:creationId xmlns:p14="http://schemas.microsoft.com/office/powerpoint/2010/main" val="1488777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Altri capitoli sono stati modificati</a:t>
            </a:r>
            <a:endParaRPr lang="it-IT" dirty="0"/>
          </a:p>
        </p:txBody>
      </p:sp>
      <p:sp>
        <p:nvSpPr>
          <p:cNvPr id="3" name="Segnaposto contenuto 2"/>
          <p:cNvSpPr>
            <a:spLocks noGrp="1"/>
          </p:cNvSpPr>
          <p:nvPr>
            <p:ph idx="1"/>
          </p:nvPr>
        </p:nvSpPr>
        <p:spPr>
          <a:xfrm>
            <a:off x="323528" y="1600200"/>
            <a:ext cx="8640960" cy="4525963"/>
          </a:xfrm>
        </p:spPr>
        <p:txBody>
          <a:bodyPr>
            <a:normAutofit/>
          </a:bodyPr>
          <a:lstStyle/>
          <a:p>
            <a:endParaRPr lang="it-IT" dirty="0" smtClean="0"/>
          </a:p>
          <a:p>
            <a:r>
              <a:rPr lang="it-IT" sz="3600" dirty="0" smtClean="0"/>
              <a:t>L’appendice sul Surfattante polmonare,                      con la descrizione della sua composizione            e delle variazioni di produzione, in funzione           della FiO</a:t>
            </a:r>
            <a:r>
              <a:rPr lang="it-IT" sz="3600" baseline="-25000" dirty="0" smtClean="0"/>
              <a:t>2</a:t>
            </a:r>
            <a:r>
              <a:rPr lang="it-IT" sz="3600" dirty="0" smtClean="0"/>
              <a:t> e della pressione intratoracica media, ha preso dignità di vero e proprio capitolo (Cap. 8). </a:t>
            </a:r>
            <a:endParaRPr lang="it-IT" sz="3600" dirty="0"/>
          </a:p>
        </p:txBody>
      </p:sp>
    </p:spTree>
    <p:extLst>
      <p:ext uri="{BB962C8B-B14F-4D97-AF65-F5344CB8AC3E}">
        <p14:creationId xmlns:p14="http://schemas.microsoft.com/office/powerpoint/2010/main" val="2331171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274638"/>
            <a:ext cx="8856984" cy="850106"/>
          </a:xfrm>
        </p:spPr>
        <p:txBody>
          <a:bodyPr>
            <a:noAutofit/>
          </a:bodyPr>
          <a:lstStyle/>
          <a:p>
            <a:r>
              <a:rPr lang="it-IT" sz="3200" dirty="0" smtClean="0"/>
              <a:t/>
            </a:r>
            <a:br>
              <a:rPr lang="it-IT" sz="3200" dirty="0" smtClean="0"/>
            </a:br>
            <a:r>
              <a:rPr lang="it-IT" sz="3200" dirty="0" smtClean="0"/>
              <a:t>L’introduzione </a:t>
            </a:r>
            <a:r>
              <a:rPr lang="it-IT" sz="3200" dirty="0"/>
              <a:t>del 1° </a:t>
            </a:r>
            <a:r>
              <a:rPr lang="it-IT" sz="3200" dirty="0" smtClean="0"/>
              <a:t>Capitolo: Enzimi e Coenzimi    fa </a:t>
            </a:r>
            <a:r>
              <a:rPr lang="it-IT" sz="3200" dirty="0"/>
              <a:t>subito </a:t>
            </a:r>
            <a:r>
              <a:rPr lang="it-IT" sz="3200" dirty="0" smtClean="0"/>
              <a:t>intuire l’impianto del libro  </a:t>
            </a:r>
            <a:r>
              <a:rPr lang="it-IT" sz="3200" dirty="0"/>
              <a:t/>
            </a:r>
            <a:br>
              <a:rPr lang="it-IT" sz="3200" dirty="0"/>
            </a:br>
            <a:endParaRPr lang="it-IT" sz="3200" dirty="0"/>
          </a:p>
        </p:txBody>
      </p:sp>
      <p:sp>
        <p:nvSpPr>
          <p:cNvPr id="3" name="Segnaposto contenuto 2"/>
          <p:cNvSpPr>
            <a:spLocks noGrp="1"/>
          </p:cNvSpPr>
          <p:nvPr>
            <p:ph idx="1"/>
          </p:nvPr>
        </p:nvSpPr>
        <p:spPr>
          <a:xfrm>
            <a:off x="251520" y="1340768"/>
            <a:ext cx="8712968" cy="5328592"/>
          </a:xfrm>
        </p:spPr>
        <p:txBody>
          <a:bodyPr>
            <a:noAutofit/>
          </a:bodyPr>
          <a:lstStyle/>
          <a:p>
            <a:pPr marL="0" indent="0">
              <a:buNone/>
            </a:pPr>
            <a:r>
              <a:rPr lang="it-IT" sz="2800" dirty="0" smtClean="0"/>
              <a:t>Se </a:t>
            </a:r>
            <a:r>
              <a:rPr lang="it-IT" sz="2800" dirty="0"/>
              <a:t>le reazioni chimiche che caratterizzano la vita sulla terra fossero frutto del caso, la velocità di alcune sarebbe così lenta da rendere impossibili alcune reazioni fisiologiche fondamentali, quali </a:t>
            </a:r>
            <a:r>
              <a:rPr lang="it-IT" sz="2800" dirty="0" smtClean="0"/>
              <a:t>ad </a:t>
            </a:r>
            <a:r>
              <a:rPr lang="it-IT" sz="2800" dirty="0"/>
              <a:t>esempio la lotta o la fuga. </a:t>
            </a:r>
            <a:r>
              <a:rPr lang="it-IT" sz="2800" dirty="0" smtClean="0"/>
              <a:t>            Per </a:t>
            </a:r>
            <a:r>
              <a:rPr lang="it-IT" sz="2800" dirty="0"/>
              <a:t>tale motivo quasi tutte le reazioni chimiche, anche talvolta le più semplici, sono state velocizzate abbinando un acceleratore, un catalizzatore proteico dotato di una grossa massa molecolare, che già per la sua struttura prevedeva un’origine di sintesi biochimica avanzata.                                                                                                                                                    </a:t>
            </a:r>
            <a:r>
              <a:rPr lang="it-IT" sz="2800" u="sng" dirty="0"/>
              <a:t>La vita si basa su due imprescindibili condizioni: l’autoreplicazione e la catalisi </a:t>
            </a:r>
            <a:r>
              <a:rPr lang="it-IT" sz="2800" dirty="0"/>
              <a:t>(Nelson e Cox).</a:t>
            </a:r>
          </a:p>
          <a:p>
            <a:pPr marL="0" indent="0">
              <a:buNone/>
            </a:pPr>
            <a:endParaRPr lang="it-IT" sz="2800" dirty="0"/>
          </a:p>
        </p:txBody>
      </p:sp>
    </p:spTree>
    <p:extLst>
      <p:ext uri="{BB962C8B-B14F-4D97-AF65-F5344CB8AC3E}">
        <p14:creationId xmlns:p14="http://schemas.microsoft.com/office/powerpoint/2010/main" val="700674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TotalTime>
  <Words>868</Words>
  <Application>Microsoft Office PowerPoint</Application>
  <PresentationFormat>Presentazione su schermo (4:3)</PresentationFormat>
  <Paragraphs>49</Paragraphs>
  <Slides>19</Slides>
  <Notes>3</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Tema di Office</vt:lpstr>
      <vt:lpstr>Fernando Alemanno A COSA SERVE LA BIOCHIMICA 2a Edizione (applicata all’Anestesia, Rianimazione, Terapia Intensiva… e non solo) </vt:lpstr>
      <vt:lpstr>Prefazione della seconda edizione</vt:lpstr>
      <vt:lpstr>ANTIBIOTICI</vt:lpstr>
      <vt:lpstr>Siti d’azione degli antibiotici</vt:lpstr>
      <vt:lpstr>Ipnotici</vt:lpstr>
      <vt:lpstr>Adiuvanti perineurali                                  per prolungare l’analgesia postoperatoria</vt:lpstr>
      <vt:lpstr>Adiuvanti perineurali                                  per prolungare l’analgesia postoperatoria</vt:lpstr>
      <vt:lpstr>Altri capitoli sono stati modificati</vt:lpstr>
      <vt:lpstr> L’introduzione del 1° Capitolo: Enzimi e Coenzimi    fa subito intuire l’impianto del libro   </vt:lpstr>
      <vt:lpstr>A COSA SERVE LA BIOCHIMICA</vt:lpstr>
      <vt:lpstr>Cap. 7 Edema cerebrale</vt:lpstr>
      <vt:lpstr>Edema cerebrale</vt:lpstr>
      <vt:lpstr>Presentazione standard di PowerPoint</vt:lpstr>
      <vt:lpstr>A COSA SERVE LA BIOCHIMICA</vt:lpstr>
      <vt:lpstr>Infine, Il Grande Disegno</vt:lpstr>
      <vt:lpstr>IL GRANDE DISEGNO</vt:lpstr>
      <vt:lpstr>Non per caso: la macchina di Miller-Hurey</vt:lpstr>
      <vt:lpstr>L’esperimento di Miller-Hurey</vt:lpstr>
      <vt:lpstr>A COSA SERVE LA BIOCHIMICA 2a Edizione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Fernando Alemanno A COSA SERVE LA BIOCHIMICA 2° Edizione (applicata all’Anestesia, Rianimazione, Terapia Intensiva… e non solo)</dc:title>
  <dc:creator>Utente</dc:creator>
  <cp:lastModifiedBy>Utente</cp:lastModifiedBy>
  <cp:revision>52</cp:revision>
  <dcterms:created xsi:type="dcterms:W3CDTF">2022-10-07T06:12:55Z</dcterms:created>
  <dcterms:modified xsi:type="dcterms:W3CDTF">2024-03-20T16:47:47Z</dcterms:modified>
</cp:coreProperties>
</file>